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71" r:id="rId5"/>
    <p:sldId id="267" r:id="rId6"/>
    <p:sldId id="261" r:id="rId7"/>
    <p:sldId id="258" r:id="rId8"/>
    <p:sldId id="264" r:id="rId9"/>
    <p:sldId id="259" r:id="rId10"/>
    <p:sldId id="265" r:id="rId11"/>
    <p:sldId id="260"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720"/>
  </p:normalViewPr>
  <p:slideViewPr>
    <p:cSldViewPr snapToGrid="0">
      <p:cViewPr varScale="1">
        <p:scale>
          <a:sx n="90" d="100"/>
          <a:sy n="90" d="100"/>
        </p:scale>
        <p:origin x="232"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7195-D8C7-C6F2-0F0C-5A12AF08F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B64555-0658-7F98-5AB2-53786BA6E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520BD-0F89-5FAD-590C-D27B29CA02E6}"/>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5" name="Footer Placeholder 4">
            <a:extLst>
              <a:ext uri="{FF2B5EF4-FFF2-40B4-BE49-F238E27FC236}">
                <a16:creationId xmlns:a16="http://schemas.microsoft.com/office/drawing/2014/main" id="{31505312-604F-2FE8-F01A-9D7315768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E6F9E-1B5E-40D6-1985-636931F35C38}"/>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7790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645F-7D56-0793-3F86-92A983F32D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B340A-3922-A208-2912-A54249A02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8E0F5-89E4-A866-BE42-8EB4CE853A6F}"/>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5" name="Footer Placeholder 4">
            <a:extLst>
              <a:ext uri="{FF2B5EF4-FFF2-40B4-BE49-F238E27FC236}">
                <a16:creationId xmlns:a16="http://schemas.microsoft.com/office/drawing/2014/main" id="{EAB6DF70-049D-C88F-230A-B7A8CBA80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E197A-46F9-DBE7-E09F-7E04DCDCE583}"/>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228478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393AB6-C804-8E4A-4E43-DA0D67757F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B5A6B5-2BDC-3E45-A460-59C686F53F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2AED6-EF41-7121-94BD-E531FCA0C4D4}"/>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5" name="Footer Placeholder 4">
            <a:extLst>
              <a:ext uri="{FF2B5EF4-FFF2-40B4-BE49-F238E27FC236}">
                <a16:creationId xmlns:a16="http://schemas.microsoft.com/office/drawing/2014/main" id="{2CBE674B-CDD2-E93F-2100-FA9A96BEB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93F3E-E68B-E93A-1CA8-D40B0839B6EF}"/>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150878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B113-D726-4A9E-8C86-08E1CECEA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178864-CFF2-B044-FD69-EFC4C45DB3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A8436-5072-A81D-8A3E-555A72290675}"/>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5" name="Footer Placeholder 4">
            <a:extLst>
              <a:ext uri="{FF2B5EF4-FFF2-40B4-BE49-F238E27FC236}">
                <a16:creationId xmlns:a16="http://schemas.microsoft.com/office/drawing/2014/main" id="{51787678-FA47-C8D0-A188-645BCD261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19CF5-46BE-BABB-09B0-71B0EAEDC9B6}"/>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388584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030F-514B-984A-F505-89A2A698E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52005-A4BD-47C6-5974-8D23E7E1F0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58261-61C2-7764-3640-DF1522E9CF49}"/>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5" name="Footer Placeholder 4">
            <a:extLst>
              <a:ext uri="{FF2B5EF4-FFF2-40B4-BE49-F238E27FC236}">
                <a16:creationId xmlns:a16="http://schemas.microsoft.com/office/drawing/2014/main" id="{D16FE562-FAC8-2928-4D30-726DBEC30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F8F4A-E69F-6E58-898B-53988FD1EDE3}"/>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183194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2C81-F077-5F93-A980-9CC70FD67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D211A-22F5-759F-F830-17661F31C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5C9050-F146-7BB8-B8D3-4F4F6E6B2F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3ACF2-9FF4-128C-D215-90D2A17DFC8D}"/>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6" name="Footer Placeholder 5">
            <a:extLst>
              <a:ext uri="{FF2B5EF4-FFF2-40B4-BE49-F238E27FC236}">
                <a16:creationId xmlns:a16="http://schemas.microsoft.com/office/drawing/2014/main" id="{4745649E-01FE-68FC-ACD4-0B98AF7A5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2547B-E2DE-A4A9-D503-A9853A02B33F}"/>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116822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3108-7993-3ECA-9072-A0A072773D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45CF3F-FA47-8360-26B7-2C14B3F27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6B959-D555-47C0-4E4A-C51BE830C5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B1558-FD40-F81F-2EA3-422F7453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48235-54D7-0883-770B-FA61683D54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4AADC3-DADE-27DE-9028-178DA2FC1C03}"/>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8" name="Footer Placeholder 7">
            <a:extLst>
              <a:ext uri="{FF2B5EF4-FFF2-40B4-BE49-F238E27FC236}">
                <a16:creationId xmlns:a16="http://schemas.microsoft.com/office/drawing/2014/main" id="{D676570A-598D-FE1B-0742-B5292E7A71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ED40C6-9753-3B85-8B1A-C3D59BA70675}"/>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284519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9342-4E16-9130-52F9-FCE09D6CC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D9D138-6F0C-72B7-283A-7FD6B8B20D3F}"/>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4" name="Footer Placeholder 3">
            <a:extLst>
              <a:ext uri="{FF2B5EF4-FFF2-40B4-BE49-F238E27FC236}">
                <a16:creationId xmlns:a16="http://schemas.microsoft.com/office/drawing/2014/main" id="{BCF5A464-0F8A-86DD-270B-D944618B9C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31D0B2-CC81-B6A1-723B-D795761B97CE}"/>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220653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C13C7-5239-4B09-5812-5B1B06697E72}"/>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3" name="Footer Placeholder 2">
            <a:extLst>
              <a:ext uri="{FF2B5EF4-FFF2-40B4-BE49-F238E27FC236}">
                <a16:creationId xmlns:a16="http://schemas.microsoft.com/office/drawing/2014/main" id="{218CCC4B-8934-2177-449A-B18370FA15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8B205-97FF-7F5D-EFF6-D5B13CE5E12C}"/>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236522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1027-AAB7-8B9A-2A6D-594CC75B1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BE4B66-0299-9A58-8478-100D7BE5B7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A43ABA-A6E7-9845-C369-96BB40797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AFF95-D752-C749-BAA2-0BD007F2EEEE}"/>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6" name="Footer Placeholder 5">
            <a:extLst>
              <a:ext uri="{FF2B5EF4-FFF2-40B4-BE49-F238E27FC236}">
                <a16:creationId xmlns:a16="http://schemas.microsoft.com/office/drawing/2014/main" id="{DFEC999B-1929-B7A8-68B5-2393F73F1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2A91D-994E-A678-C800-34504C44F521}"/>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355851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ABF4-117C-EF81-1B06-977F121A2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01DAB1-87F4-8F43-F4F6-FCFAD4876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58F1D6-CFF7-A5A6-FC5D-E08FC512E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F82D4-1789-7636-4374-4BE53CC1C22A}"/>
              </a:ext>
            </a:extLst>
          </p:cNvPr>
          <p:cNvSpPr>
            <a:spLocks noGrp="1"/>
          </p:cNvSpPr>
          <p:nvPr>
            <p:ph type="dt" sz="half" idx="10"/>
          </p:nvPr>
        </p:nvSpPr>
        <p:spPr/>
        <p:txBody>
          <a:bodyPr/>
          <a:lstStyle/>
          <a:p>
            <a:fld id="{A18EC295-7D41-6C48-8128-DAAA18B23BFE}" type="datetimeFigureOut">
              <a:rPr lang="en-US" smtClean="0"/>
              <a:t>5/1/23</a:t>
            </a:fld>
            <a:endParaRPr lang="en-US"/>
          </a:p>
        </p:txBody>
      </p:sp>
      <p:sp>
        <p:nvSpPr>
          <p:cNvPr id="6" name="Footer Placeholder 5">
            <a:extLst>
              <a:ext uri="{FF2B5EF4-FFF2-40B4-BE49-F238E27FC236}">
                <a16:creationId xmlns:a16="http://schemas.microsoft.com/office/drawing/2014/main" id="{CB0886EF-EE09-0A46-1EE4-F3AF460A8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B1E81-4D34-5EC2-7E1A-B3FB60606ADA}"/>
              </a:ext>
            </a:extLst>
          </p:cNvPr>
          <p:cNvSpPr>
            <a:spLocks noGrp="1"/>
          </p:cNvSpPr>
          <p:nvPr>
            <p:ph type="sldNum" sz="quarter" idx="12"/>
          </p:nvPr>
        </p:nvSpPr>
        <p:spPr/>
        <p:txBody>
          <a:bodyPr/>
          <a:lstStyle/>
          <a:p>
            <a:fld id="{F1A07F47-360C-AA46-8FB6-C1FFD6EBD7AB}" type="slidenum">
              <a:rPr lang="en-US" smtClean="0"/>
              <a:t>‹#›</a:t>
            </a:fld>
            <a:endParaRPr lang="en-US"/>
          </a:p>
        </p:txBody>
      </p:sp>
    </p:spTree>
    <p:extLst>
      <p:ext uri="{BB962C8B-B14F-4D97-AF65-F5344CB8AC3E}">
        <p14:creationId xmlns:p14="http://schemas.microsoft.com/office/powerpoint/2010/main" val="335632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C05C7-5353-4837-0715-5AF477F7D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876B95-EF57-7694-7104-340D852215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F6354-C54A-3EE6-4292-B0F780E3B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EC295-7D41-6C48-8128-DAAA18B23BFE}" type="datetimeFigureOut">
              <a:rPr lang="en-US" smtClean="0"/>
              <a:t>5/1/23</a:t>
            </a:fld>
            <a:endParaRPr lang="en-US"/>
          </a:p>
        </p:txBody>
      </p:sp>
      <p:sp>
        <p:nvSpPr>
          <p:cNvPr id="5" name="Footer Placeholder 4">
            <a:extLst>
              <a:ext uri="{FF2B5EF4-FFF2-40B4-BE49-F238E27FC236}">
                <a16:creationId xmlns:a16="http://schemas.microsoft.com/office/drawing/2014/main" id="{EDFAE4C4-2D1D-B546-AABF-EF03C541C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375E9-66CD-FBB7-E7E8-AE159CA46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07F47-360C-AA46-8FB6-C1FFD6EBD7AB}" type="slidenum">
              <a:rPr lang="en-US" smtClean="0"/>
              <a:t>‹#›</a:t>
            </a:fld>
            <a:endParaRPr lang="en-US"/>
          </a:p>
        </p:txBody>
      </p:sp>
    </p:spTree>
    <p:extLst>
      <p:ext uri="{BB962C8B-B14F-4D97-AF65-F5344CB8AC3E}">
        <p14:creationId xmlns:p14="http://schemas.microsoft.com/office/powerpoint/2010/main" val="211871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enon: the Perfect Anesthetic? - VICE TV">
            <a:extLst>
              <a:ext uri="{FF2B5EF4-FFF2-40B4-BE49-F238E27FC236}">
                <a16:creationId xmlns:a16="http://schemas.microsoft.com/office/drawing/2014/main" id="{F4091DCE-2D4F-E4A6-44D7-3342B15F3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192000" cy="6827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47B03E-7471-A8D5-BC06-218E236CB7F3}"/>
              </a:ext>
            </a:extLst>
          </p:cNvPr>
          <p:cNvSpPr>
            <a:spLocks noGrp="1"/>
          </p:cNvSpPr>
          <p:nvPr>
            <p:ph type="ctrTitle"/>
          </p:nvPr>
        </p:nvSpPr>
        <p:spPr/>
        <p:txBody>
          <a:bodyPr/>
          <a:lstStyle/>
          <a:p>
            <a:r>
              <a:rPr lang="en-US" dirty="0">
                <a:solidFill>
                  <a:schemeClr val="bg1"/>
                </a:solidFill>
              </a:rPr>
              <a:t>Chemistry and Pharmacology of Xenon</a:t>
            </a:r>
          </a:p>
        </p:txBody>
      </p:sp>
      <p:sp>
        <p:nvSpPr>
          <p:cNvPr id="3" name="Subtitle 2">
            <a:extLst>
              <a:ext uri="{FF2B5EF4-FFF2-40B4-BE49-F238E27FC236}">
                <a16:creationId xmlns:a16="http://schemas.microsoft.com/office/drawing/2014/main" id="{DECAAD1F-E004-DA35-BBAE-B8BDE15BD1BB}"/>
              </a:ext>
            </a:extLst>
          </p:cNvPr>
          <p:cNvSpPr>
            <a:spLocks noGrp="1"/>
          </p:cNvSpPr>
          <p:nvPr>
            <p:ph type="subTitle" idx="1"/>
          </p:nvPr>
        </p:nvSpPr>
        <p:spPr/>
        <p:txBody>
          <a:bodyPr/>
          <a:lstStyle/>
          <a:p>
            <a:r>
              <a:rPr lang="en-US" dirty="0" err="1"/>
              <a:t>Shenvi</a:t>
            </a:r>
            <a:r>
              <a:rPr lang="en-US" dirty="0"/>
              <a:t> Lab Group Meeting</a:t>
            </a:r>
          </a:p>
          <a:p>
            <a:r>
              <a:rPr lang="en-US" sz="1200" dirty="0"/>
              <a:t>By Dylan </a:t>
            </a:r>
            <a:r>
              <a:rPr lang="en-US" sz="1200" dirty="0" err="1"/>
              <a:t>Snelson</a:t>
            </a:r>
            <a:endParaRPr lang="en-US" sz="1200" dirty="0"/>
          </a:p>
        </p:txBody>
      </p:sp>
    </p:spTree>
    <p:extLst>
      <p:ext uri="{BB962C8B-B14F-4D97-AF65-F5344CB8AC3E}">
        <p14:creationId xmlns:p14="http://schemas.microsoft.com/office/powerpoint/2010/main" val="295848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F0543-5ADF-04CB-0026-389A67E6D89C}"/>
              </a:ext>
            </a:extLst>
          </p:cNvPr>
          <p:cNvSpPr>
            <a:spLocks noGrp="1"/>
          </p:cNvSpPr>
          <p:nvPr>
            <p:ph type="title"/>
          </p:nvPr>
        </p:nvSpPr>
        <p:spPr>
          <a:xfrm>
            <a:off x="838198" y="547815"/>
            <a:ext cx="5167185" cy="1680519"/>
          </a:xfrm>
        </p:spPr>
        <p:txBody>
          <a:bodyPr>
            <a:normAutofit/>
          </a:bodyPr>
          <a:lstStyle/>
          <a:p>
            <a:r>
              <a:rPr lang="en-US" sz="4000"/>
              <a:t>Neuroprotective Properties of Xenon</a:t>
            </a:r>
          </a:p>
        </p:txBody>
      </p:sp>
      <p:sp>
        <p:nvSpPr>
          <p:cNvPr id="3" name="Content Placeholder 2">
            <a:extLst>
              <a:ext uri="{FF2B5EF4-FFF2-40B4-BE49-F238E27FC236}">
                <a16:creationId xmlns:a16="http://schemas.microsoft.com/office/drawing/2014/main" id="{FBF13D4F-4FBD-0E17-5CB1-67880D54EE1D}"/>
              </a:ext>
            </a:extLst>
          </p:cNvPr>
          <p:cNvSpPr>
            <a:spLocks noGrp="1"/>
          </p:cNvSpPr>
          <p:nvPr>
            <p:ph idx="1"/>
          </p:nvPr>
        </p:nvSpPr>
        <p:spPr>
          <a:xfrm>
            <a:off x="6186619" y="547815"/>
            <a:ext cx="5178960" cy="1680519"/>
          </a:xfrm>
        </p:spPr>
        <p:txBody>
          <a:bodyPr anchor="ctr">
            <a:normAutofit/>
          </a:bodyPr>
          <a:lstStyle/>
          <a:p>
            <a:r>
              <a:rPr lang="en-US" sz="1400"/>
              <a:t>Over activation of the NMDA receptor has been linked to neuronal injury, and </a:t>
            </a:r>
            <a:r>
              <a:rPr lang="en-US" sz="1400" i="1"/>
              <a:t>In Vitro </a:t>
            </a:r>
            <a:r>
              <a:rPr lang="en-US" sz="1400"/>
              <a:t>study using Xe showed it prevented mechanical induced neuronal injury in mice treated with NMDA</a:t>
            </a:r>
          </a:p>
          <a:p>
            <a:r>
              <a:rPr lang="en-US" sz="1400"/>
              <a:t>Another study showed that Xe provided neuronal protection against oxygen-glucose deprivation induced injuries, and addition of glycine mitigated these neuroprotective effects. What other hypothesis about Xe does this result support?</a:t>
            </a:r>
          </a:p>
          <a:p>
            <a:endParaRPr lang="en-US" sz="1400"/>
          </a:p>
        </p:txBody>
      </p:sp>
      <p:pic>
        <p:nvPicPr>
          <p:cNvPr id="5" name="Picture 4" descr="A picture containing text, screenshot, diagram, design&#10;&#10;Description automatically generated">
            <a:extLst>
              <a:ext uri="{FF2B5EF4-FFF2-40B4-BE49-F238E27FC236}">
                <a16:creationId xmlns:a16="http://schemas.microsoft.com/office/drawing/2014/main" id="{4E065296-838C-D75E-87EF-6E4C2730D136}"/>
              </a:ext>
            </a:extLst>
          </p:cNvPr>
          <p:cNvPicPr>
            <a:picLocks noChangeAspect="1"/>
          </p:cNvPicPr>
          <p:nvPr/>
        </p:nvPicPr>
        <p:blipFill>
          <a:blip r:embed="rId2"/>
          <a:stretch>
            <a:fillRect/>
          </a:stretch>
        </p:blipFill>
        <p:spPr>
          <a:xfrm>
            <a:off x="-1" y="2261094"/>
            <a:ext cx="4772025" cy="4596906"/>
          </a:xfrm>
          <a:prstGeom prst="rect">
            <a:avLst/>
          </a:prstGeom>
        </p:spPr>
      </p:pic>
      <p:pic>
        <p:nvPicPr>
          <p:cNvPr id="7" name="Picture 6" descr="A picture containing text, diagram, line, parallel&#10;&#10;Description automatically generated">
            <a:extLst>
              <a:ext uri="{FF2B5EF4-FFF2-40B4-BE49-F238E27FC236}">
                <a16:creationId xmlns:a16="http://schemas.microsoft.com/office/drawing/2014/main" id="{F418F1A5-7FEB-8EE3-DDDD-919DB1219803}"/>
              </a:ext>
            </a:extLst>
          </p:cNvPr>
          <p:cNvPicPr>
            <a:picLocks noChangeAspect="1"/>
          </p:cNvPicPr>
          <p:nvPr/>
        </p:nvPicPr>
        <p:blipFill>
          <a:blip r:embed="rId3"/>
          <a:stretch>
            <a:fillRect/>
          </a:stretch>
        </p:blipFill>
        <p:spPr>
          <a:xfrm>
            <a:off x="7315201" y="2263541"/>
            <a:ext cx="4876800" cy="4594459"/>
          </a:xfrm>
          <a:prstGeom prst="rect">
            <a:avLst/>
          </a:prstGeom>
        </p:spPr>
      </p:pic>
    </p:spTree>
    <p:extLst>
      <p:ext uri="{BB962C8B-B14F-4D97-AF65-F5344CB8AC3E}">
        <p14:creationId xmlns:p14="http://schemas.microsoft.com/office/powerpoint/2010/main" val="367393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B3B77-C89C-CFA3-DA28-206D3240BE3E}"/>
              </a:ext>
            </a:extLst>
          </p:cNvPr>
          <p:cNvSpPr>
            <a:spLocks noGrp="1"/>
          </p:cNvSpPr>
          <p:nvPr>
            <p:ph type="title"/>
          </p:nvPr>
        </p:nvSpPr>
        <p:spPr>
          <a:xfrm>
            <a:off x="5894962" y="479493"/>
            <a:ext cx="5458838" cy="1325563"/>
          </a:xfrm>
        </p:spPr>
        <p:txBody>
          <a:bodyPr>
            <a:normAutofit/>
          </a:bodyPr>
          <a:lstStyle/>
          <a:p>
            <a:r>
              <a:rPr lang="en-US" dirty="0"/>
              <a:t>“Solid Phase” Xenon</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1CA0319-492A-7349-F6AA-3F76FD7C6F90}"/>
              </a:ext>
            </a:extLst>
          </p:cNvPr>
          <p:cNvPicPr>
            <a:picLocks noChangeAspect="1"/>
          </p:cNvPicPr>
          <p:nvPr/>
        </p:nvPicPr>
        <p:blipFill>
          <a:blip r:embed="rId2"/>
          <a:stretch>
            <a:fillRect/>
          </a:stretch>
        </p:blipFill>
        <p:spPr>
          <a:xfrm>
            <a:off x="703182" y="1185673"/>
            <a:ext cx="4777381" cy="431691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0E30B2B-3588-D4A4-3BFB-4E46033B7B34}"/>
              </a:ext>
            </a:extLst>
          </p:cNvPr>
          <p:cNvSpPr>
            <a:spLocks noGrp="1"/>
          </p:cNvSpPr>
          <p:nvPr>
            <p:ph idx="1"/>
          </p:nvPr>
        </p:nvSpPr>
        <p:spPr>
          <a:xfrm>
            <a:off x="5894962" y="1984443"/>
            <a:ext cx="5458838" cy="4192520"/>
          </a:xfrm>
        </p:spPr>
        <p:txBody>
          <a:bodyPr>
            <a:normAutofit fontScale="85000" lnSpcReduction="10000"/>
          </a:bodyPr>
          <a:lstStyle/>
          <a:p>
            <a:r>
              <a:rPr lang="en-US" dirty="0"/>
              <a:t>Attempts to make “solid phase” or orally available Xe have been made with the alpha-cyclodextrin complex, however storage requires a desiccated vessel and has other practical limitations</a:t>
            </a:r>
          </a:p>
          <a:p>
            <a:r>
              <a:rPr lang="en-US" dirty="0"/>
              <a:t>Other methods of trapping Xe in a supramolecular structure have been done, but these either suffer from instability in air, or rapid lose of bound Xe</a:t>
            </a:r>
          </a:p>
          <a:p>
            <a:r>
              <a:rPr lang="en-US" dirty="0"/>
              <a:t>Dosing variability of inhaled anesthetics makes it difficult to transition to an orally available form</a:t>
            </a:r>
          </a:p>
          <a:p>
            <a:endParaRPr lang="en-US" dirty="0"/>
          </a:p>
        </p:txBody>
      </p:sp>
    </p:spTree>
    <p:extLst>
      <p:ext uri="{BB962C8B-B14F-4D97-AF65-F5344CB8AC3E}">
        <p14:creationId xmlns:p14="http://schemas.microsoft.com/office/powerpoint/2010/main" val="136799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6781-F209-020E-B268-093FD1A3E3AB}"/>
              </a:ext>
            </a:extLst>
          </p:cNvPr>
          <p:cNvSpPr>
            <a:spLocks noGrp="1"/>
          </p:cNvSpPr>
          <p:nvPr>
            <p:ph type="title"/>
          </p:nvPr>
        </p:nvSpPr>
        <p:spPr/>
        <p:txBody>
          <a:bodyPr/>
          <a:lstStyle/>
          <a:p>
            <a:r>
              <a:rPr lang="en-US" dirty="0"/>
              <a:t>Closing Questions pt1</a:t>
            </a:r>
          </a:p>
        </p:txBody>
      </p:sp>
      <p:sp>
        <p:nvSpPr>
          <p:cNvPr id="3" name="Content Placeholder 2">
            <a:extLst>
              <a:ext uri="{FF2B5EF4-FFF2-40B4-BE49-F238E27FC236}">
                <a16:creationId xmlns:a16="http://schemas.microsoft.com/office/drawing/2014/main" id="{056A08AE-ED32-FFD6-8850-AC6D2F0997B6}"/>
              </a:ext>
            </a:extLst>
          </p:cNvPr>
          <p:cNvSpPr>
            <a:spLocks noGrp="1"/>
          </p:cNvSpPr>
          <p:nvPr>
            <p:ph idx="1"/>
          </p:nvPr>
        </p:nvSpPr>
        <p:spPr/>
        <p:txBody>
          <a:bodyPr/>
          <a:lstStyle/>
          <a:p>
            <a:r>
              <a:rPr lang="en-US" dirty="0"/>
              <a:t>Provide a route to another inhaled anesthetic, sevoflurane incorporating one of the Xe mediated </a:t>
            </a:r>
            <a:r>
              <a:rPr lang="en-US" dirty="0" err="1"/>
              <a:t>rxns</a:t>
            </a:r>
            <a:r>
              <a:rPr lang="en-US" dirty="0"/>
              <a:t> discussed today</a:t>
            </a:r>
          </a:p>
          <a:p>
            <a:r>
              <a:rPr lang="en-US" dirty="0"/>
              <a:t>The reaction shown below of norbornane carboxylic acid and XeF</a:t>
            </a:r>
            <a:r>
              <a:rPr lang="en-US" baseline="-25000" dirty="0"/>
              <a:t>2</a:t>
            </a:r>
            <a:r>
              <a:rPr lang="en-US" dirty="0"/>
              <a:t> produced none of the expected fluorinated product, but instead gave the depicted ester. Even more intriguing, all the starting material was endo, yet the oxygen bound to norbornane in the product resides exclusively in the exo orientation. Provide a mechanism that could explain this product</a:t>
            </a:r>
          </a:p>
          <a:p>
            <a:pPr marL="0" indent="0">
              <a:buNone/>
            </a:pPr>
            <a:endParaRPr lang="en-US" dirty="0"/>
          </a:p>
        </p:txBody>
      </p:sp>
      <p:pic>
        <p:nvPicPr>
          <p:cNvPr id="8194" name="Picture 2">
            <a:extLst>
              <a:ext uri="{FF2B5EF4-FFF2-40B4-BE49-F238E27FC236}">
                <a16:creationId xmlns:a16="http://schemas.microsoft.com/office/drawing/2014/main" id="{2897D238-E40A-DFC9-8FDE-939A56DCF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537" y="319088"/>
            <a:ext cx="2794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067EE36-C6D5-A872-7FE7-0D3A7A783BAF}"/>
              </a:ext>
            </a:extLst>
          </p:cNvPr>
          <p:cNvPicPr>
            <a:picLocks noChangeAspect="1"/>
          </p:cNvPicPr>
          <p:nvPr/>
        </p:nvPicPr>
        <p:blipFill>
          <a:blip r:embed="rId3"/>
          <a:stretch>
            <a:fillRect/>
          </a:stretch>
        </p:blipFill>
        <p:spPr>
          <a:xfrm>
            <a:off x="5535768" y="4757738"/>
            <a:ext cx="6480020" cy="2016125"/>
          </a:xfrm>
          <a:prstGeom prst="rect">
            <a:avLst/>
          </a:prstGeom>
        </p:spPr>
      </p:pic>
    </p:spTree>
    <p:extLst>
      <p:ext uri="{BB962C8B-B14F-4D97-AF65-F5344CB8AC3E}">
        <p14:creationId xmlns:p14="http://schemas.microsoft.com/office/powerpoint/2010/main" val="98359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B901-DB41-D238-F018-BAEA9129FC3F}"/>
              </a:ext>
            </a:extLst>
          </p:cNvPr>
          <p:cNvSpPr>
            <a:spLocks noGrp="1"/>
          </p:cNvSpPr>
          <p:nvPr>
            <p:ph type="title"/>
          </p:nvPr>
        </p:nvSpPr>
        <p:spPr/>
        <p:txBody>
          <a:bodyPr/>
          <a:lstStyle/>
          <a:p>
            <a:r>
              <a:rPr lang="en-US" dirty="0"/>
              <a:t>Closing Questions </a:t>
            </a:r>
            <a:r>
              <a:rPr lang="en-US" dirty="0" err="1"/>
              <a:t>pt</a:t>
            </a:r>
            <a:r>
              <a:rPr lang="en-US" dirty="0"/>
              <a:t> 2</a:t>
            </a:r>
          </a:p>
        </p:txBody>
      </p:sp>
      <p:sp>
        <p:nvSpPr>
          <p:cNvPr id="3" name="Content Placeholder 2">
            <a:extLst>
              <a:ext uri="{FF2B5EF4-FFF2-40B4-BE49-F238E27FC236}">
                <a16:creationId xmlns:a16="http://schemas.microsoft.com/office/drawing/2014/main" id="{503EE0FD-406F-6C47-5C3D-EC8AA8B4B569}"/>
              </a:ext>
            </a:extLst>
          </p:cNvPr>
          <p:cNvSpPr>
            <a:spLocks noGrp="1"/>
          </p:cNvSpPr>
          <p:nvPr>
            <p:ph idx="1"/>
          </p:nvPr>
        </p:nvSpPr>
        <p:spPr/>
        <p:txBody>
          <a:bodyPr/>
          <a:lstStyle/>
          <a:p>
            <a:r>
              <a:rPr lang="en-US" dirty="0"/>
              <a:t>Should we replace all the </a:t>
            </a:r>
            <a:r>
              <a:rPr lang="en-US" dirty="0" err="1"/>
              <a:t>Ar</a:t>
            </a:r>
            <a:r>
              <a:rPr lang="en-US" dirty="0"/>
              <a:t> tanks in the lab with Xe?</a:t>
            </a:r>
          </a:p>
        </p:txBody>
      </p:sp>
    </p:spTree>
    <p:extLst>
      <p:ext uri="{BB962C8B-B14F-4D97-AF65-F5344CB8AC3E}">
        <p14:creationId xmlns:p14="http://schemas.microsoft.com/office/powerpoint/2010/main" val="346498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ID Xenon Low Beam Headlight Replacement Bulbs by Innovited - (Pack of two bulbs) - D4S D4R - 6000K">
            <a:extLst>
              <a:ext uri="{FF2B5EF4-FFF2-40B4-BE49-F238E27FC236}">
                <a16:creationId xmlns:a16="http://schemas.microsoft.com/office/drawing/2014/main" id="{77923268-A99A-A680-59DC-BEF505583A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686" r="-1" b="-1"/>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What is it Really Like to Undergo General Anesthesia? - ABCS">
            <a:extLst>
              <a:ext uri="{FF2B5EF4-FFF2-40B4-BE49-F238E27FC236}">
                <a16:creationId xmlns:a16="http://schemas.microsoft.com/office/drawing/2014/main" id="{A9431327-8DDC-4BF7-4B51-1A9723CA98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60" b="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A model of planar chemical molecule with a blue center atom (Xe) symmetrically bonded to four peripheral atoms (fluorine).">
            <a:extLst>
              <a:ext uri="{FF2B5EF4-FFF2-40B4-BE49-F238E27FC236}">
                <a16:creationId xmlns:a16="http://schemas.microsoft.com/office/drawing/2014/main" id="{E69C7A0B-62F5-FF77-24D2-2560886E99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42" r="2" b="10344"/>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9" name="Freeform: Shape 1038">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1" name="Freeform: Shape 1040">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8E368F-BC8D-42AE-6728-C2E7EA8D0418}"/>
              </a:ext>
            </a:extLst>
          </p:cNvPr>
          <p:cNvSpPr>
            <a:spLocks noGrp="1"/>
          </p:cNvSpPr>
          <p:nvPr>
            <p:ph type="title"/>
          </p:nvPr>
        </p:nvSpPr>
        <p:spPr>
          <a:xfrm>
            <a:off x="448056" y="685800"/>
            <a:ext cx="2807208" cy="1325563"/>
          </a:xfrm>
        </p:spPr>
        <p:txBody>
          <a:bodyPr>
            <a:normAutofit/>
          </a:bodyPr>
          <a:lstStyle/>
          <a:p>
            <a:r>
              <a:rPr lang="en-US" sz="2800"/>
              <a:t>What is Xenon?</a:t>
            </a:r>
          </a:p>
        </p:txBody>
      </p:sp>
      <p:sp>
        <p:nvSpPr>
          <p:cNvPr id="1043" name="Rectangle 1042">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1044">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6140B3-BC58-CC80-09F5-FBA82EF8C2E5}"/>
              </a:ext>
            </a:extLst>
          </p:cNvPr>
          <p:cNvSpPr>
            <a:spLocks noGrp="1"/>
          </p:cNvSpPr>
          <p:nvPr>
            <p:ph idx="1"/>
          </p:nvPr>
        </p:nvSpPr>
        <p:spPr>
          <a:xfrm>
            <a:off x="448056" y="2258568"/>
            <a:ext cx="2807208" cy="3922776"/>
          </a:xfrm>
        </p:spPr>
        <p:txBody>
          <a:bodyPr>
            <a:normAutofit lnSpcReduction="10000"/>
          </a:bodyPr>
          <a:lstStyle/>
          <a:p>
            <a:r>
              <a:rPr lang="en-US" sz="1700" dirty="0"/>
              <a:t>Nobel gas with a variety of applications in industrial settings and the medical field</a:t>
            </a:r>
          </a:p>
          <a:p>
            <a:r>
              <a:rPr lang="en-US" sz="1700" dirty="0"/>
              <a:t>Only noble gas that can form stable compounds</a:t>
            </a:r>
          </a:p>
          <a:p>
            <a:r>
              <a:rPr lang="en-US" sz="1700" dirty="0"/>
              <a:t>Only makes up .09 ppm of earths atmosphere! Highest abundance in our solar system is Jupiter</a:t>
            </a:r>
          </a:p>
          <a:p>
            <a:r>
              <a:rPr lang="en-US" sz="1700" dirty="0"/>
              <a:t>Unlike other noble Gases Xenon is not produced by nuclear fusion, but rather the fission of supernova explosion products</a:t>
            </a:r>
          </a:p>
          <a:p>
            <a:endParaRPr lang="en-US" sz="1700" dirty="0"/>
          </a:p>
        </p:txBody>
      </p:sp>
      <p:pic>
        <p:nvPicPr>
          <p:cNvPr id="1030" name="Picture 6" descr="Lance Armstrong Gets Brutally Honest in ESPN's New Film - Outside Online">
            <a:extLst>
              <a:ext uri="{FF2B5EF4-FFF2-40B4-BE49-F238E27FC236}">
                <a16:creationId xmlns:a16="http://schemas.microsoft.com/office/drawing/2014/main" id="{AC264440-4EB6-413B-704F-EDAC886F30D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16" r="-2" b="24334"/>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4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1F6FCE1-8678-40F4-9644-79CD5333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31D92-E8FE-3F44-26C9-C2FBBC1E73D8}"/>
              </a:ext>
            </a:extLst>
          </p:cNvPr>
          <p:cNvSpPr>
            <a:spLocks noGrp="1"/>
          </p:cNvSpPr>
          <p:nvPr>
            <p:ph type="title"/>
          </p:nvPr>
        </p:nvSpPr>
        <p:spPr>
          <a:xfrm>
            <a:off x="6352230" y="507283"/>
            <a:ext cx="5001569" cy="1544062"/>
          </a:xfrm>
        </p:spPr>
        <p:txBody>
          <a:bodyPr>
            <a:normAutofit/>
          </a:bodyPr>
          <a:lstStyle/>
          <a:p>
            <a:r>
              <a:rPr lang="en-US" sz="4000" dirty="0"/>
              <a:t>Chemistry of Xe</a:t>
            </a:r>
          </a:p>
        </p:txBody>
      </p:sp>
      <p:pic>
        <p:nvPicPr>
          <p:cNvPr id="4098" name="Picture 2" descr="Many cubic transparent crystals in a petri dish.">
            <a:extLst>
              <a:ext uri="{FF2B5EF4-FFF2-40B4-BE49-F238E27FC236}">
                <a16:creationId xmlns:a16="http://schemas.microsoft.com/office/drawing/2014/main" id="{A20D9084-2C9A-D790-2F07-709231675B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354"/>
            <a:ext cx="2014549" cy="1878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4C8C43-3ED6-D359-C0B2-8EF5F96B0639}"/>
              </a:ext>
            </a:extLst>
          </p:cNvPr>
          <p:cNvPicPr>
            <a:picLocks noChangeAspect="1"/>
          </p:cNvPicPr>
          <p:nvPr/>
        </p:nvPicPr>
        <p:blipFill>
          <a:blip r:embed="rId3"/>
          <a:stretch>
            <a:fillRect/>
          </a:stretch>
        </p:blipFill>
        <p:spPr>
          <a:xfrm>
            <a:off x="1545436" y="2003866"/>
            <a:ext cx="3261357" cy="1469506"/>
          </a:xfrm>
          <a:prstGeom prst="rect">
            <a:avLst/>
          </a:prstGeom>
        </p:spPr>
      </p:pic>
      <p:pic>
        <p:nvPicPr>
          <p:cNvPr id="5" name="Picture 4" descr="A picture containing text, receipt, font, white&#10;&#10;Description automatically generated">
            <a:extLst>
              <a:ext uri="{FF2B5EF4-FFF2-40B4-BE49-F238E27FC236}">
                <a16:creationId xmlns:a16="http://schemas.microsoft.com/office/drawing/2014/main" id="{1408504C-C644-5946-DA6E-A0F6EF0B526A}"/>
              </a:ext>
            </a:extLst>
          </p:cNvPr>
          <p:cNvPicPr>
            <a:picLocks noChangeAspect="1"/>
          </p:cNvPicPr>
          <p:nvPr/>
        </p:nvPicPr>
        <p:blipFill>
          <a:blip r:embed="rId4"/>
          <a:stretch>
            <a:fillRect/>
          </a:stretch>
        </p:blipFill>
        <p:spPr>
          <a:xfrm>
            <a:off x="-2" y="3473372"/>
            <a:ext cx="6486527" cy="3377275"/>
          </a:xfrm>
          <a:prstGeom prst="rect">
            <a:avLst/>
          </a:prstGeom>
        </p:spPr>
      </p:pic>
      <p:sp>
        <p:nvSpPr>
          <p:cNvPr id="3" name="Content Placeholder 2">
            <a:extLst>
              <a:ext uri="{FF2B5EF4-FFF2-40B4-BE49-F238E27FC236}">
                <a16:creationId xmlns:a16="http://schemas.microsoft.com/office/drawing/2014/main" id="{6F1A3918-3A94-A3E7-E410-5F9743DECBC5}"/>
              </a:ext>
            </a:extLst>
          </p:cNvPr>
          <p:cNvSpPr>
            <a:spLocks noGrp="1"/>
          </p:cNvSpPr>
          <p:nvPr>
            <p:ph idx="1"/>
          </p:nvPr>
        </p:nvSpPr>
        <p:spPr>
          <a:xfrm>
            <a:off x="6352230" y="2230733"/>
            <a:ext cx="5001569" cy="3946229"/>
          </a:xfrm>
        </p:spPr>
        <p:txBody>
          <a:bodyPr>
            <a:normAutofit/>
          </a:bodyPr>
          <a:lstStyle/>
          <a:p>
            <a:r>
              <a:rPr lang="en-US" sz="2000" dirty="0"/>
              <a:t>Xe can form stable halide and oxide compounds with XeF</a:t>
            </a:r>
            <a:r>
              <a:rPr lang="en-US" sz="2000" baseline="-25000" dirty="0"/>
              <a:t>4</a:t>
            </a:r>
            <a:r>
              <a:rPr lang="en-US" sz="2000" dirty="0"/>
              <a:t> being the most common and industrially relevant </a:t>
            </a:r>
          </a:p>
          <a:p>
            <a:r>
              <a:rPr lang="en-US" sz="2000" dirty="0"/>
              <a:t>Xe oxides are highly explosive, but XeO</a:t>
            </a:r>
            <a:r>
              <a:rPr lang="en-US" sz="2000" baseline="-25000" dirty="0"/>
              <a:t>3</a:t>
            </a:r>
            <a:r>
              <a:rPr lang="en-US" sz="2000" dirty="0"/>
              <a:t> can form a stable aqueous solution of xenic acid which is a powerful oxidant</a:t>
            </a:r>
          </a:p>
          <a:p>
            <a:r>
              <a:rPr lang="en-US" sz="2000" dirty="0"/>
              <a:t>Xenic acid oxidation has been explored in the 1960’s but little follow up on this work has been done </a:t>
            </a:r>
          </a:p>
          <a:p>
            <a:r>
              <a:rPr lang="en-US" sz="2000" dirty="0"/>
              <a:t>Propose a mechanism for oxidation of pinacol that could explain pH dependent product distribution</a:t>
            </a:r>
          </a:p>
          <a:p>
            <a:endParaRPr lang="en-US" sz="2000" dirty="0"/>
          </a:p>
        </p:txBody>
      </p:sp>
    </p:spTree>
    <p:extLst>
      <p:ext uri="{BB962C8B-B14F-4D97-AF65-F5344CB8AC3E}">
        <p14:creationId xmlns:p14="http://schemas.microsoft.com/office/powerpoint/2010/main" val="184799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DF2F1-23DC-DF1E-1B6D-2771CAB1DF0A}"/>
              </a:ext>
            </a:extLst>
          </p:cNvPr>
          <p:cNvSpPr>
            <a:spLocks noGrp="1"/>
          </p:cNvSpPr>
          <p:nvPr>
            <p:ph type="title"/>
          </p:nvPr>
        </p:nvSpPr>
        <p:spPr>
          <a:xfrm>
            <a:off x="612648" y="365125"/>
            <a:ext cx="5295015" cy="2063808"/>
          </a:xfrm>
        </p:spPr>
        <p:txBody>
          <a:bodyPr anchor="b">
            <a:normAutofit/>
          </a:bodyPr>
          <a:lstStyle/>
          <a:p>
            <a:r>
              <a:rPr lang="en-US" sz="5400"/>
              <a:t>Chemistry of Xe Cont.</a:t>
            </a:r>
          </a:p>
        </p:txBody>
      </p:sp>
      <p:sp>
        <p:nvSpPr>
          <p:cNvPr id="33"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DA1955-8D63-8BCD-B9EC-BF4C22CC527C}"/>
              </a:ext>
            </a:extLst>
          </p:cNvPr>
          <p:cNvSpPr>
            <a:spLocks noGrp="1"/>
          </p:cNvSpPr>
          <p:nvPr>
            <p:ph idx="1"/>
          </p:nvPr>
        </p:nvSpPr>
        <p:spPr>
          <a:xfrm>
            <a:off x="612648" y="2908005"/>
            <a:ext cx="5295015" cy="3268957"/>
          </a:xfrm>
        </p:spPr>
        <p:txBody>
          <a:bodyPr>
            <a:normAutofit/>
          </a:bodyPr>
          <a:lstStyle/>
          <a:p>
            <a:r>
              <a:rPr lang="en-US" sz="2200"/>
              <a:t>XeF</a:t>
            </a:r>
            <a:r>
              <a:rPr lang="en-US" sz="2200" baseline="-25000"/>
              <a:t>2</a:t>
            </a:r>
            <a:r>
              <a:rPr lang="en-US" sz="2200"/>
              <a:t> is powerful fluorinating agent and a good source of electrophilic fluorine</a:t>
            </a:r>
          </a:p>
          <a:p>
            <a:r>
              <a:rPr lang="en-US" sz="2200"/>
              <a:t>Useful for fluorination of aryl groups, and synthesis of 1,2 difluorinated compounds from alkenes</a:t>
            </a:r>
          </a:p>
          <a:p>
            <a:r>
              <a:rPr lang="en-US" sz="2200"/>
              <a:t>XeF</a:t>
            </a:r>
            <a:r>
              <a:rPr lang="en-US" sz="2200" baseline="-25000"/>
              <a:t>2 </a:t>
            </a:r>
            <a:r>
              <a:rPr lang="en-US" sz="2200"/>
              <a:t>is also able to displace aryl silanes to form aryl fluorides, however electron donating substituents of the aryl ring can cause over fluorination </a:t>
            </a:r>
          </a:p>
          <a:p>
            <a:endParaRPr lang="en-US" sz="2200"/>
          </a:p>
          <a:p>
            <a:endParaRPr lang="en-US" sz="2200"/>
          </a:p>
        </p:txBody>
      </p:sp>
      <p:pic>
        <p:nvPicPr>
          <p:cNvPr id="4" name="Picture 3">
            <a:extLst>
              <a:ext uri="{FF2B5EF4-FFF2-40B4-BE49-F238E27FC236}">
                <a16:creationId xmlns:a16="http://schemas.microsoft.com/office/drawing/2014/main" id="{B4595DE6-655D-955D-7E54-76313A4DEB2C}"/>
              </a:ext>
            </a:extLst>
          </p:cNvPr>
          <p:cNvPicPr>
            <a:picLocks noChangeAspect="1"/>
          </p:cNvPicPr>
          <p:nvPr/>
        </p:nvPicPr>
        <p:blipFill>
          <a:blip r:embed="rId2"/>
          <a:stretch>
            <a:fillRect/>
          </a:stretch>
        </p:blipFill>
        <p:spPr>
          <a:xfrm>
            <a:off x="6094476" y="806312"/>
            <a:ext cx="4296746" cy="2622688"/>
          </a:xfrm>
          <a:prstGeom prst="rect">
            <a:avLst/>
          </a:prstGeom>
        </p:spPr>
      </p:pic>
      <p:pic>
        <p:nvPicPr>
          <p:cNvPr id="5" name="Picture 4">
            <a:extLst>
              <a:ext uri="{FF2B5EF4-FFF2-40B4-BE49-F238E27FC236}">
                <a16:creationId xmlns:a16="http://schemas.microsoft.com/office/drawing/2014/main" id="{0DEEA882-4D3E-4157-A3D5-7AB512AAE51D}"/>
              </a:ext>
            </a:extLst>
          </p:cNvPr>
          <p:cNvPicPr>
            <a:picLocks noChangeAspect="1"/>
          </p:cNvPicPr>
          <p:nvPr/>
        </p:nvPicPr>
        <p:blipFill>
          <a:blip r:embed="rId3"/>
          <a:stretch>
            <a:fillRect/>
          </a:stretch>
        </p:blipFill>
        <p:spPr>
          <a:xfrm>
            <a:off x="9585347" y="4402"/>
            <a:ext cx="2603605" cy="1089007"/>
          </a:xfrm>
          <a:prstGeom prst="rect">
            <a:avLst/>
          </a:prstGeom>
        </p:spPr>
      </p:pic>
      <p:pic>
        <p:nvPicPr>
          <p:cNvPr id="6" name="Picture 5">
            <a:extLst>
              <a:ext uri="{FF2B5EF4-FFF2-40B4-BE49-F238E27FC236}">
                <a16:creationId xmlns:a16="http://schemas.microsoft.com/office/drawing/2014/main" id="{BBA774EE-B79F-0A01-CD99-3FC7DDCDEACF}"/>
              </a:ext>
            </a:extLst>
          </p:cNvPr>
          <p:cNvPicPr>
            <a:picLocks noChangeAspect="1"/>
          </p:cNvPicPr>
          <p:nvPr/>
        </p:nvPicPr>
        <p:blipFill>
          <a:blip r:embed="rId4"/>
          <a:stretch>
            <a:fillRect/>
          </a:stretch>
        </p:blipFill>
        <p:spPr>
          <a:xfrm>
            <a:off x="6396397" y="3700254"/>
            <a:ext cx="5431536" cy="2202713"/>
          </a:xfrm>
          <a:prstGeom prst="rect">
            <a:avLst/>
          </a:prstGeom>
        </p:spPr>
      </p:pic>
    </p:spTree>
    <p:extLst>
      <p:ext uri="{BB962C8B-B14F-4D97-AF65-F5344CB8AC3E}">
        <p14:creationId xmlns:p14="http://schemas.microsoft.com/office/powerpoint/2010/main" val="104168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ABB5546-91F4-32AE-7322-5BAFAF4F076A}"/>
              </a:ext>
            </a:extLst>
          </p:cNvPr>
          <p:cNvSpPr>
            <a:spLocks noGrp="1"/>
          </p:cNvSpPr>
          <p:nvPr>
            <p:ph type="title"/>
          </p:nvPr>
        </p:nvSpPr>
        <p:spPr>
          <a:xfrm>
            <a:off x="838201" y="3998018"/>
            <a:ext cx="3981854" cy="2216513"/>
          </a:xfrm>
        </p:spPr>
        <p:txBody>
          <a:bodyPr>
            <a:normAutofit/>
          </a:bodyPr>
          <a:lstStyle/>
          <a:p>
            <a:r>
              <a:rPr lang="en-US" dirty="0"/>
              <a:t>Chemistry of Xe Cont. </a:t>
            </a: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B6B1B1E-68B1-66E3-6777-F16026184341}"/>
              </a:ext>
            </a:extLst>
          </p:cNvPr>
          <p:cNvPicPr>
            <a:picLocks noChangeAspect="1"/>
          </p:cNvPicPr>
          <p:nvPr/>
        </p:nvPicPr>
        <p:blipFill>
          <a:blip r:embed="rId2"/>
          <a:stretch>
            <a:fillRect/>
          </a:stretch>
        </p:blipFill>
        <p:spPr>
          <a:xfrm>
            <a:off x="659914" y="1185238"/>
            <a:ext cx="10872172" cy="1996003"/>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F8C2AB47-2DF7-743B-BB73-9148FFDBFA6F}"/>
              </a:ext>
            </a:extLst>
          </p:cNvPr>
          <p:cNvSpPr>
            <a:spLocks noGrp="1"/>
          </p:cNvSpPr>
          <p:nvPr>
            <p:ph idx="1"/>
          </p:nvPr>
        </p:nvSpPr>
        <p:spPr>
          <a:xfrm>
            <a:off x="4970835" y="3998019"/>
            <a:ext cx="6382966" cy="2216512"/>
          </a:xfrm>
        </p:spPr>
        <p:txBody>
          <a:bodyPr>
            <a:normAutofit fontScale="85000" lnSpcReduction="20000"/>
          </a:bodyPr>
          <a:lstStyle/>
          <a:p>
            <a:r>
              <a:rPr lang="en-US" sz="2200" dirty="0"/>
              <a:t>XeF</a:t>
            </a:r>
            <a:r>
              <a:rPr lang="en-US" sz="2200" baseline="-25000" dirty="0"/>
              <a:t>2</a:t>
            </a:r>
            <a:r>
              <a:rPr lang="en-US" sz="2200" dirty="0"/>
              <a:t> has applications in synthetic chemistry as a reagent used in decarboxylative fluorination back in 1986 </a:t>
            </a:r>
          </a:p>
          <a:p>
            <a:r>
              <a:rPr lang="en-US" sz="2200" dirty="0"/>
              <a:t>Xe also forms stable clathrates with water, can be used in chemistry as a solvent under high pressure, as a tool for amplifying NMR signals on solid surfaces, and is used in protein crystallography to prevent phasing problems</a:t>
            </a:r>
          </a:p>
          <a:p>
            <a:r>
              <a:rPr lang="en-US" sz="2200" dirty="0"/>
              <a:t>Given the mechanism we have discussed, what are some potential applications of the proposed </a:t>
            </a:r>
            <a:r>
              <a:rPr lang="en-US" sz="2200" dirty="0" err="1"/>
              <a:t>xenate</a:t>
            </a:r>
            <a:r>
              <a:rPr lang="en-US" sz="2200" dirty="0"/>
              <a:t> ester intermediate</a:t>
            </a:r>
          </a:p>
          <a:p>
            <a:endParaRPr lang="en-US" sz="2200" dirty="0"/>
          </a:p>
        </p:txBody>
      </p:sp>
    </p:spTree>
    <p:extLst>
      <p:ext uri="{BB962C8B-B14F-4D97-AF65-F5344CB8AC3E}">
        <p14:creationId xmlns:p14="http://schemas.microsoft.com/office/powerpoint/2010/main" val="25696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A6886-018E-502D-3DD4-16BD457BC103}"/>
              </a:ext>
            </a:extLst>
          </p:cNvPr>
          <p:cNvSpPr>
            <a:spLocks noGrp="1"/>
          </p:cNvSpPr>
          <p:nvPr>
            <p:ph type="title"/>
          </p:nvPr>
        </p:nvSpPr>
        <p:spPr>
          <a:xfrm>
            <a:off x="6600264" y="556994"/>
            <a:ext cx="4753535" cy="1672499"/>
          </a:xfrm>
        </p:spPr>
        <p:txBody>
          <a:bodyPr>
            <a:normAutofit/>
          </a:bodyPr>
          <a:lstStyle/>
          <a:p>
            <a:r>
              <a:rPr lang="en-US" sz="4000"/>
              <a:t>Xenon Applications in Medical Field</a:t>
            </a:r>
          </a:p>
        </p:txBody>
      </p:sp>
      <p:pic>
        <p:nvPicPr>
          <p:cNvPr id="3076" name="Picture 4" descr="New chemistry technique from the Scripps Rese | EurekAlert!">
            <a:extLst>
              <a:ext uri="{FF2B5EF4-FFF2-40B4-BE49-F238E27FC236}">
                <a16:creationId xmlns:a16="http://schemas.microsoft.com/office/drawing/2014/main" id="{5D10E074-CA4E-E229-2BE3-407C2019D3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5" b="22980"/>
          <a:stretch/>
        </p:blipFill>
        <p:spPr bwMode="auto">
          <a:xfrm>
            <a:off x="3402195" y="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yan Shenvi, Scripps Research [IMAGE] | EurekAlert! Science News Releases">
            <a:extLst>
              <a:ext uri="{FF2B5EF4-FFF2-40B4-BE49-F238E27FC236}">
                <a16:creationId xmlns:a16="http://schemas.microsoft.com/office/drawing/2014/main" id="{B9F9F24D-A966-2393-5CE6-733CA9C10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52" r="3" b="13698"/>
          <a:stretch/>
        </p:blipFill>
        <p:spPr bwMode="auto">
          <a:xfrm>
            <a:off x="-2" y="0"/>
            <a:ext cx="2991088" cy="33396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liquid air in fractional distillation method separates depending on:(A)  Melting point(B) Density(C) Volume(D) Boiling point">
            <a:extLst>
              <a:ext uri="{FF2B5EF4-FFF2-40B4-BE49-F238E27FC236}">
                <a16:creationId xmlns:a16="http://schemas.microsoft.com/office/drawing/2014/main" id="{75CB472D-BBCE-BACB-34F9-BC958C382A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68" r="-1" b="-1"/>
          <a:stretch/>
        </p:blipFill>
        <p:spPr bwMode="auto">
          <a:xfrm>
            <a:off x="-2" y="4114800"/>
            <a:ext cx="6189158"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56E959-687D-0B30-E84E-BE12708008FB}"/>
              </a:ext>
            </a:extLst>
          </p:cNvPr>
          <p:cNvSpPr>
            <a:spLocks noGrp="1"/>
          </p:cNvSpPr>
          <p:nvPr>
            <p:ph idx="1"/>
          </p:nvPr>
        </p:nvSpPr>
        <p:spPr>
          <a:xfrm>
            <a:off x="6600265" y="2413645"/>
            <a:ext cx="4753534" cy="3694734"/>
          </a:xfrm>
        </p:spPr>
        <p:txBody>
          <a:bodyPr>
            <a:normAutofit/>
          </a:bodyPr>
          <a:lstStyle/>
          <a:p>
            <a:r>
              <a:rPr lang="en-US" sz="2000" dirty="0"/>
              <a:t>Xe is most widely used in the medical field as an anesthetic due to desirable pharmacological properties</a:t>
            </a:r>
          </a:p>
          <a:p>
            <a:r>
              <a:rPr lang="en-US" sz="2000" dirty="0"/>
              <a:t>Xe has also seen use as a PED in endurance sports as it increases red blood cell production</a:t>
            </a:r>
          </a:p>
          <a:p>
            <a:r>
              <a:rPr lang="en-US" sz="2000" dirty="0"/>
              <a:t>Recently, Xe has seen a surge in popularity as an agent for psychoactive substance assisted therapy</a:t>
            </a:r>
          </a:p>
          <a:p>
            <a:r>
              <a:rPr lang="en-US" sz="2000" dirty="0"/>
              <a:t>The limiting factor with use of Xe is difficulty and cost of acquisition </a:t>
            </a:r>
          </a:p>
          <a:p>
            <a:endParaRPr lang="en-US" sz="2000" dirty="0"/>
          </a:p>
          <a:p>
            <a:endParaRPr lang="en-US" sz="2000" dirty="0"/>
          </a:p>
        </p:txBody>
      </p:sp>
      <p:sp>
        <p:nvSpPr>
          <p:cNvPr id="5" name="TextBox 4">
            <a:extLst>
              <a:ext uri="{FF2B5EF4-FFF2-40B4-BE49-F238E27FC236}">
                <a16:creationId xmlns:a16="http://schemas.microsoft.com/office/drawing/2014/main" id="{84E423DA-BF0B-C76F-D20A-736A3EE0C2D7}"/>
              </a:ext>
            </a:extLst>
          </p:cNvPr>
          <p:cNvSpPr txBox="1"/>
          <p:nvPr/>
        </p:nvSpPr>
        <p:spPr>
          <a:xfrm>
            <a:off x="524828" y="3429000"/>
            <a:ext cx="2414588" cy="646331"/>
          </a:xfrm>
          <a:prstGeom prst="rect">
            <a:avLst/>
          </a:prstGeom>
          <a:noFill/>
        </p:spPr>
        <p:txBody>
          <a:bodyPr wrap="square" rtlCol="0">
            <a:spAutoFit/>
          </a:bodyPr>
          <a:lstStyle/>
          <a:p>
            <a:r>
              <a:rPr lang="en-US" dirty="0"/>
              <a:t>Before Xenon inhalation therapy</a:t>
            </a:r>
          </a:p>
        </p:txBody>
      </p:sp>
      <p:sp>
        <p:nvSpPr>
          <p:cNvPr id="6" name="TextBox 5">
            <a:extLst>
              <a:ext uri="{FF2B5EF4-FFF2-40B4-BE49-F238E27FC236}">
                <a16:creationId xmlns:a16="http://schemas.microsoft.com/office/drawing/2014/main" id="{416BCE14-3E10-528B-1BD7-316CBD963173}"/>
              </a:ext>
            </a:extLst>
          </p:cNvPr>
          <p:cNvSpPr txBox="1"/>
          <p:nvPr/>
        </p:nvSpPr>
        <p:spPr>
          <a:xfrm>
            <a:off x="3774568" y="3428999"/>
            <a:ext cx="2140457" cy="646331"/>
          </a:xfrm>
          <a:prstGeom prst="rect">
            <a:avLst/>
          </a:prstGeom>
          <a:noFill/>
        </p:spPr>
        <p:txBody>
          <a:bodyPr wrap="square" rtlCol="0">
            <a:spAutoFit/>
          </a:bodyPr>
          <a:lstStyle/>
          <a:p>
            <a:r>
              <a:rPr lang="en-US" dirty="0"/>
              <a:t>After Xenon inhalation therapy</a:t>
            </a:r>
          </a:p>
        </p:txBody>
      </p:sp>
    </p:spTree>
    <p:extLst>
      <p:ext uri="{BB962C8B-B14F-4D97-AF65-F5344CB8AC3E}">
        <p14:creationId xmlns:p14="http://schemas.microsoft.com/office/powerpoint/2010/main" val="133147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13D6F5-B54B-E57D-21EB-7158698E4CB5}"/>
              </a:ext>
            </a:extLst>
          </p:cNvPr>
          <p:cNvSpPr>
            <a:spLocks noGrp="1"/>
          </p:cNvSpPr>
          <p:nvPr>
            <p:ph type="title"/>
          </p:nvPr>
        </p:nvSpPr>
        <p:spPr>
          <a:xfrm>
            <a:off x="6151294" y="486184"/>
            <a:ext cx="5397237" cy="1325563"/>
          </a:xfrm>
        </p:spPr>
        <p:txBody>
          <a:bodyPr>
            <a:normAutofit/>
          </a:bodyPr>
          <a:lstStyle/>
          <a:p>
            <a:r>
              <a:rPr lang="en-US" dirty="0"/>
              <a:t>How Xe Works as an Anesthetic</a:t>
            </a:r>
          </a:p>
        </p:txBody>
      </p:sp>
      <p:sp>
        <p:nvSpPr>
          <p:cNvPr id="5129" name="Freeform: Shape 5128">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a:extLst>
              <a:ext uri="{FF2B5EF4-FFF2-40B4-BE49-F238E27FC236}">
                <a16:creationId xmlns:a16="http://schemas.microsoft.com/office/drawing/2014/main" id="{97179741-DB20-9D42-32E8-B262D3CA1C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3101967"/>
            <a:ext cx="5397237" cy="3751080"/>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ED9671-9BB9-628F-EEC0-839270E8AA87}"/>
              </a:ext>
            </a:extLst>
          </p:cNvPr>
          <p:cNvSpPr>
            <a:spLocks noGrp="1"/>
          </p:cNvSpPr>
          <p:nvPr>
            <p:ph idx="1"/>
          </p:nvPr>
        </p:nvSpPr>
        <p:spPr>
          <a:xfrm>
            <a:off x="6151294" y="1946684"/>
            <a:ext cx="5397237" cy="4351338"/>
          </a:xfrm>
        </p:spPr>
        <p:txBody>
          <a:bodyPr>
            <a:normAutofit/>
          </a:bodyPr>
          <a:lstStyle/>
          <a:p>
            <a:r>
              <a:rPr lang="en-US" dirty="0"/>
              <a:t>Xe is an antagonist of the NMDA receptor believed to act at the glycine binding site</a:t>
            </a:r>
          </a:p>
          <a:p>
            <a:r>
              <a:rPr lang="en-US" dirty="0"/>
              <a:t>In addition to anesthetic properties, analgesia is another effect of Xe</a:t>
            </a:r>
          </a:p>
          <a:p>
            <a:r>
              <a:rPr lang="en-US" dirty="0"/>
              <a:t>Xe has also been shown to activate K+ channel TREK-1, which decreases neuronal excitability upon activation</a:t>
            </a:r>
          </a:p>
          <a:p>
            <a:endParaRPr lang="en-US" dirty="0"/>
          </a:p>
          <a:p>
            <a:endParaRPr lang="en-US" dirty="0"/>
          </a:p>
        </p:txBody>
      </p:sp>
      <p:sp>
        <p:nvSpPr>
          <p:cNvPr id="5131" name="Arc 5130">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picture containing text, diagram, line, font&#10;&#10;Description automatically generated">
            <a:extLst>
              <a:ext uri="{FF2B5EF4-FFF2-40B4-BE49-F238E27FC236}">
                <a16:creationId xmlns:a16="http://schemas.microsoft.com/office/drawing/2014/main" id="{AEA33C46-D3B0-B80E-4ADD-DC87E3F74A37}"/>
              </a:ext>
            </a:extLst>
          </p:cNvPr>
          <p:cNvPicPr>
            <a:picLocks noChangeAspect="1"/>
          </p:cNvPicPr>
          <p:nvPr/>
        </p:nvPicPr>
        <p:blipFill>
          <a:blip r:embed="rId3"/>
          <a:stretch>
            <a:fillRect/>
          </a:stretch>
        </p:blipFill>
        <p:spPr>
          <a:xfrm>
            <a:off x="0" y="0"/>
            <a:ext cx="5826514" cy="2986088"/>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10424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9DB9E-4324-D565-D2BC-6C9B5E3DAF3B}"/>
              </a:ext>
            </a:extLst>
          </p:cNvPr>
          <p:cNvSpPr>
            <a:spLocks noGrp="1"/>
          </p:cNvSpPr>
          <p:nvPr>
            <p:ph type="title"/>
          </p:nvPr>
        </p:nvSpPr>
        <p:spPr>
          <a:xfrm>
            <a:off x="838198" y="547815"/>
            <a:ext cx="5167185" cy="1680519"/>
          </a:xfrm>
        </p:spPr>
        <p:txBody>
          <a:bodyPr>
            <a:normAutofit/>
          </a:bodyPr>
          <a:lstStyle/>
          <a:p>
            <a:r>
              <a:rPr lang="en-US" sz="4000"/>
              <a:t>How Xe Works as an Anesthetic cont.</a:t>
            </a:r>
          </a:p>
        </p:txBody>
      </p:sp>
      <p:sp>
        <p:nvSpPr>
          <p:cNvPr id="3" name="Content Placeholder 2">
            <a:extLst>
              <a:ext uri="{FF2B5EF4-FFF2-40B4-BE49-F238E27FC236}">
                <a16:creationId xmlns:a16="http://schemas.microsoft.com/office/drawing/2014/main" id="{74E5901C-C712-BC86-72D1-3B22CED61581}"/>
              </a:ext>
            </a:extLst>
          </p:cNvPr>
          <p:cNvSpPr>
            <a:spLocks noGrp="1"/>
          </p:cNvSpPr>
          <p:nvPr>
            <p:ph idx="1"/>
          </p:nvPr>
        </p:nvSpPr>
        <p:spPr>
          <a:xfrm>
            <a:off x="6186619" y="547815"/>
            <a:ext cx="5178960" cy="3142728"/>
          </a:xfrm>
        </p:spPr>
        <p:txBody>
          <a:bodyPr anchor="ctr">
            <a:normAutofit fontScale="92500"/>
          </a:bodyPr>
          <a:lstStyle/>
          <a:p>
            <a:r>
              <a:rPr lang="en-US" sz="2000" dirty="0"/>
              <a:t>In a similar fashion to other inhaled anesthetics, Xe disrupts PLD2 binding to lipid rafts causing generation of PA, thus opening TREK-1</a:t>
            </a:r>
          </a:p>
          <a:p>
            <a:r>
              <a:rPr lang="en-US" sz="2000" dirty="0"/>
              <a:t>Crystal structure of Xe bound annexin V support the hypothesis that Xe selectively ligates the glycine binding region of NMDA receptors</a:t>
            </a:r>
          </a:p>
          <a:p>
            <a:r>
              <a:rPr lang="en-US" sz="2000" dirty="0"/>
              <a:t>While other receptors such as AMPA and 5-HT</a:t>
            </a:r>
            <a:r>
              <a:rPr lang="en-US" sz="2000" baseline="-25000" dirty="0"/>
              <a:t>3</a:t>
            </a:r>
            <a:r>
              <a:rPr lang="en-US" sz="2000" dirty="0"/>
              <a:t> have been shown to undergo Xe mediated inhibition there appears to be no resultant significant pharmacological response</a:t>
            </a:r>
          </a:p>
        </p:txBody>
      </p:sp>
      <p:pic>
        <p:nvPicPr>
          <p:cNvPr id="7" name="Picture 6" descr="A picture containing pattern, embroidery&#10;&#10;Description automatically generated with low confidence">
            <a:extLst>
              <a:ext uri="{FF2B5EF4-FFF2-40B4-BE49-F238E27FC236}">
                <a16:creationId xmlns:a16="http://schemas.microsoft.com/office/drawing/2014/main" id="{6163597F-D22C-D612-17C1-5E2E07C72C11}"/>
              </a:ext>
            </a:extLst>
          </p:cNvPr>
          <p:cNvPicPr>
            <a:picLocks noChangeAspect="1"/>
          </p:cNvPicPr>
          <p:nvPr/>
        </p:nvPicPr>
        <p:blipFill>
          <a:blip r:embed="rId2"/>
          <a:stretch>
            <a:fillRect/>
          </a:stretch>
        </p:blipFill>
        <p:spPr>
          <a:xfrm>
            <a:off x="0" y="1908096"/>
            <a:ext cx="5857875" cy="4949904"/>
          </a:xfrm>
          <a:prstGeom prst="rect">
            <a:avLst/>
          </a:prstGeom>
        </p:spPr>
      </p:pic>
      <p:pic>
        <p:nvPicPr>
          <p:cNvPr id="5" name="Picture 4" descr="A picture containing text, screenshot, font, diagram&#10;&#10;Description automatically generated">
            <a:extLst>
              <a:ext uri="{FF2B5EF4-FFF2-40B4-BE49-F238E27FC236}">
                <a16:creationId xmlns:a16="http://schemas.microsoft.com/office/drawing/2014/main" id="{27A9C162-1EE4-4661-F246-1A2EFCC2C762}"/>
              </a:ext>
            </a:extLst>
          </p:cNvPr>
          <p:cNvPicPr>
            <a:picLocks noChangeAspect="1"/>
          </p:cNvPicPr>
          <p:nvPr/>
        </p:nvPicPr>
        <p:blipFill>
          <a:blip r:embed="rId3"/>
          <a:stretch>
            <a:fillRect/>
          </a:stretch>
        </p:blipFill>
        <p:spPr>
          <a:xfrm>
            <a:off x="6186620" y="3690543"/>
            <a:ext cx="6002332" cy="3167457"/>
          </a:xfrm>
          <a:prstGeom prst="rect">
            <a:avLst/>
          </a:prstGeom>
        </p:spPr>
      </p:pic>
    </p:spTree>
    <p:extLst>
      <p:ext uri="{BB962C8B-B14F-4D97-AF65-F5344CB8AC3E}">
        <p14:creationId xmlns:p14="http://schemas.microsoft.com/office/powerpoint/2010/main" val="392743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Freeform: Shape 717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B88B28-9744-468D-D678-A9149CF42340}"/>
              </a:ext>
            </a:extLst>
          </p:cNvPr>
          <p:cNvSpPr>
            <a:spLocks noGrp="1"/>
          </p:cNvSpPr>
          <p:nvPr>
            <p:ph type="title"/>
          </p:nvPr>
        </p:nvSpPr>
        <p:spPr>
          <a:xfrm>
            <a:off x="1137034" y="609599"/>
            <a:ext cx="6836927" cy="1322888"/>
          </a:xfrm>
        </p:spPr>
        <p:txBody>
          <a:bodyPr>
            <a:normAutofit/>
          </a:bodyPr>
          <a:lstStyle/>
          <a:p>
            <a:r>
              <a:rPr lang="en-US" dirty="0"/>
              <a:t>What Makes Xenon Different From Other Anesthetics?</a:t>
            </a:r>
          </a:p>
        </p:txBody>
      </p:sp>
      <p:sp>
        <p:nvSpPr>
          <p:cNvPr id="3" name="Content Placeholder 2">
            <a:extLst>
              <a:ext uri="{FF2B5EF4-FFF2-40B4-BE49-F238E27FC236}">
                <a16:creationId xmlns:a16="http://schemas.microsoft.com/office/drawing/2014/main" id="{FFC9607E-47BD-EDEF-C033-48FF6E01B70D}"/>
              </a:ext>
            </a:extLst>
          </p:cNvPr>
          <p:cNvSpPr>
            <a:spLocks noGrp="1"/>
          </p:cNvSpPr>
          <p:nvPr>
            <p:ph idx="1"/>
          </p:nvPr>
        </p:nvSpPr>
        <p:spPr>
          <a:xfrm>
            <a:off x="1137034" y="2194101"/>
            <a:ext cx="6433805" cy="3908585"/>
          </a:xfrm>
        </p:spPr>
        <p:txBody>
          <a:bodyPr>
            <a:normAutofit/>
          </a:bodyPr>
          <a:lstStyle/>
          <a:p>
            <a:r>
              <a:rPr lang="en-US" sz="2000" dirty="0"/>
              <a:t>Unlike other inhaled anesthetics, Xe has no impact of the GABA</a:t>
            </a:r>
            <a:r>
              <a:rPr lang="en-US" sz="2000" baseline="-25000" dirty="0"/>
              <a:t>A </a:t>
            </a:r>
            <a:r>
              <a:rPr lang="en-US" sz="2000" dirty="0"/>
              <a:t>receptor lowering risk of interactions with preoperative compounds like midazolam </a:t>
            </a:r>
          </a:p>
          <a:p>
            <a:r>
              <a:rPr lang="en-US" sz="2000" dirty="0"/>
              <a:t>Xe has a significantly lower blood partition coefficient than other inhaled anesthetics</a:t>
            </a:r>
          </a:p>
          <a:p>
            <a:r>
              <a:rPr lang="en-US" sz="2000" dirty="0"/>
              <a:t>Xe has an intermediate potency relative to halogenated anesthetics and N</a:t>
            </a:r>
            <a:r>
              <a:rPr lang="en-US" sz="2000" baseline="-25000" dirty="0"/>
              <a:t>2</a:t>
            </a:r>
            <a:r>
              <a:rPr lang="en-US" sz="2000" dirty="0"/>
              <a:t>O, but less side effects than those previously mentioned</a:t>
            </a:r>
          </a:p>
          <a:p>
            <a:r>
              <a:rPr lang="en-US" sz="2000" dirty="0"/>
              <a:t>Xe exhibits no fetotoxicity, does not undergo metabolism, and is environmentally friendly</a:t>
            </a:r>
          </a:p>
          <a:p>
            <a:endParaRPr lang="en-US" sz="2000" dirty="0"/>
          </a:p>
        </p:txBody>
      </p:sp>
      <p:pic>
        <p:nvPicPr>
          <p:cNvPr id="7170" name="Picture 2">
            <a:extLst>
              <a:ext uri="{FF2B5EF4-FFF2-40B4-BE49-F238E27FC236}">
                <a16:creationId xmlns:a16="http://schemas.microsoft.com/office/drawing/2014/main" id="{C73B6F21-0D1A-F215-8166-E79F5B3D33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63457" y="751030"/>
            <a:ext cx="1973736" cy="25120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screenshot, font&#10;&#10;Description automatically generated">
            <a:extLst>
              <a:ext uri="{FF2B5EF4-FFF2-40B4-BE49-F238E27FC236}">
                <a16:creationId xmlns:a16="http://schemas.microsoft.com/office/drawing/2014/main" id="{072AC435-FF32-E346-BFD8-B356BED4DE33}"/>
              </a:ext>
            </a:extLst>
          </p:cNvPr>
          <p:cNvPicPr>
            <a:picLocks noChangeAspect="1"/>
          </p:cNvPicPr>
          <p:nvPr/>
        </p:nvPicPr>
        <p:blipFill>
          <a:blip r:embed="rId3"/>
          <a:stretch>
            <a:fillRect/>
          </a:stretch>
        </p:blipFill>
        <p:spPr>
          <a:xfrm>
            <a:off x="8748215" y="3281870"/>
            <a:ext cx="3410226" cy="3576129"/>
          </a:xfrm>
          <a:prstGeom prst="rect">
            <a:avLst/>
          </a:prstGeom>
        </p:spPr>
      </p:pic>
    </p:spTree>
    <p:extLst>
      <p:ext uri="{BB962C8B-B14F-4D97-AF65-F5344CB8AC3E}">
        <p14:creationId xmlns:p14="http://schemas.microsoft.com/office/powerpoint/2010/main" val="3560635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15700</TotalTime>
  <Words>816</Words>
  <Application>Microsoft Macintosh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Chemistry and Pharmacology of Xenon</vt:lpstr>
      <vt:lpstr>What is Xenon?</vt:lpstr>
      <vt:lpstr>Chemistry of Xe</vt:lpstr>
      <vt:lpstr>Chemistry of Xe Cont.</vt:lpstr>
      <vt:lpstr>Chemistry of Xe Cont. </vt:lpstr>
      <vt:lpstr>Xenon Applications in Medical Field</vt:lpstr>
      <vt:lpstr>How Xe Works as an Anesthetic</vt:lpstr>
      <vt:lpstr>How Xe Works as an Anesthetic cont.</vt:lpstr>
      <vt:lpstr>What Makes Xenon Different From Other Anesthetics?</vt:lpstr>
      <vt:lpstr>Neuroprotective Properties of Xenon</vt:lpstr>
      <vt:lpstr>“Solid Phase” Xenon</vt:lpstr>
      <vt:lpstr>Closing Questions pt1</vt:lpstr>
      <vt:lpstr>Closing Questions pt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Xenon</dc:title>
  <dc:creator>Dylan W Snelson</dc:creator>
  <cp:lastModifiedBy>Dylan W Snelson</cp:lastModifiedBy>
  <cp:revision>3</cp:revision>
  <dcterms:created xsi:type="dcterms:W3CDTF">2023-03-21T18:52:58Z</dcterms:created>
  <dcterms:modified xsi:type="dcterms:W3CDTF">2023-05-12T16:24:03Z</dcterms:modified>
</cp:coreProperties>
</file>